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9" r:id="rId5"/>
    <p:sldId id="268" r:id="rId6"/>
    <p:sldId id="270" r:id="rId7"/>
    <p:sldId id="264" r:id="rId8"/>
    <p:sldId id="271" r:id="rId9"/>
    <p:sldId id="272" r:id="rId10"/>
    <p:sldId id="273" r:id="rId11"/>
    <p:sldId id="262" r:id="rId12"/>
    <p:sldId id="258" r:id="rId13"/>
    <p:sldId id="265" r:id="rId14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3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6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6242-3722-A545-8ABE-872A66048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E02A9-7DEE-D347-AABD-3A402A81BA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6852A-2184-0447-AA20-6020121E3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8E646-003F-294E-8406-4668F9ED2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C738-7636-C54C-BFF8-B824EBCE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18108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9008A-6F6E-FC45-879D-649D3BDA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F21518-B0C4-5D4E-8EC7-CD909D5EC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9B42C-1F61-5149-9582-FBF785C70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7942A-F158-344B-910C-4016D4C6C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7CA37-F4B0-224D-BA71-BD3F34E7C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4122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46E39-1048-0C46-8876-29452E81C4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A604A8-891F-5843-8418-99E83E0CE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9BD75-4219-0346-98A5-513731499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C1D11-CBAE-D94D-8DA0-A32E41C92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9C074-2F59-9449-B292-5E5EA971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9419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5A8F2-C354-1C49-9BEC-DBCEF7657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F8A24-0195-334F-8329-8BFED3E24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B5F8B-A0BD-E849-8CA8-44C9ACCD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2D164-F80F-1D4E-B33E-E9936331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5E461-6948-7241-8253-4889E249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16931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6DE1-9018-3E4B-A129-618E69E7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62013E-903F-A24E-BFFD-91BD31345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AC59F-EB7B-6A49-A785-E72EFA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B9688-EB91-AD47-A21C-4597A7792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4AEF7-33E3-F848-856F-97DEFCF3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25361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F6DD6-6181-AF48-8834-C78D0AC9F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A916C-563A-5849-8885-592897527D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7F1B9-73FD-DA49-AE13-03480E307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717A0-A67C-2641-92D6-E92829DD4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112BE-EDCB-1D42-9664-AC6C81F4A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6A86A-874E-DF4F-835D-6D89EA06A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20451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65A5-3EE2-5241-8843-AB69BFE10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38B8F-0121-5447-BA23-8ECA3A70E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F5CC4-4422-5D43-AA46-CEA83A270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584C5-D8EE-1949-BCE9-4A2C95F04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C5A5CB-2C89-8A4E-8C55-107FDF2D4A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73F46B-7E5E-2D4E-B918-0F0AC2AAA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89C272-9BC0-BB40-87FE-E9555646B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9BC38D-4D05-674B-8098-358D0634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95015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89AF5-56BB-1C40-B2A2-B3407DA5F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BFC78B-6104-CA40-937C-BD909C93A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44E7FC-34D5-AA41-A5B2-990C8DB8A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51675-A67E-4847-AB33-C3C36E291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020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07FE8D-43F1-5A4C-B113-8041D727A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4B641-237B-9E41-8020-A7D67162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8CB17-E431-8643-8959-987ACCFB9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20267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0489D-526C-2141-B9CD-B9B40CE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0F893-2387-404B-AC4D-FB3278B10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3DF02-A128-CF40-9129-E871BD5FA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B4BCC-1883-B545-8F16-091A3CC1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6610D-7300-0C4E-A0F3-15C7F6BB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1018D-0D79-114E-B9EB-F4BBA6C55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826026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411EF-1E43-4C48-8C67-BDF54E4B5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DB372-1C73-C248-8863-DF6295023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6023A-6F52-7D4F-A6EA-1E252EE4AD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BAF86-F82D-0E43-8807-EA93DBD38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92FEC-4B89-2E46-911E-F6CD7521A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E4D25-C67E-9D4D-9247-70F6ABB4F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37099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137A3B-2FC1-7542-BF7D-D0E5CF9C0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6BF55-33A9-414B-A413-4FCD7F7EC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A24F2-A45C-D845-92A1-6898392EB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5E8A2-47A2-634B-A43F-B81684CE5189}" type="datetimeFigureOut">
              <a:rPr lang="en-AT" smtClean="0"/>
              <a:t>19.05.20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E451D-8386-2A42-96B3-2DD95528B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3360B-ED4F-F74F-9BCF-E8BA2C920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8FC8D-2225-9B47-8D84-E8474F3AF5DE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10448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health-ai/google-deepmind-might-have-just-solved-the-black-box-problem-in-medical-ai-3ed8bc21f636" TargetMode="External"/><Relationship Id="rId7" Type="http://schemas.openxmlformats.org/officeDocument/2006/relationships/hyperlink" Target="https://www.youtube.com/watch?v=W2rWgXJBZhU" TargetMode="External"/><Relationship Id="rId2" Type="http://schemas.openxmlformats.org/officeDocument/2006/relationships/hyperlink" Target="https://medium.com/health-ai/googles-ai-can-see-through-your-eyes-what-doctors-can-t-c1031c0b3df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attention-in-neural-networks-e66920838742" TargetMode="External"/><Relationship Id="rId5" Type="http://schemas.openxmlformats.org/officeDocument/2006/relationships/hyperlink" Target="https://medium.com/@ManishChablani/using-soft-attention-saliency-maps-for-vision-neural-nets-prediction-interpretation-7e41be4f2429" TargetMode="External"/><Relationship Id="rId4" Type="http://schemas.openxmlformats.org/officeDocument/2006/relationships/hyperlink" Target="https://medium.com/health-ai/deep-learning-in-ophthalmology-using-128-175-retinal-images-59814e8a3f6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EED3465-CF14-5141-9310-57D50E343C07}"/>
              </a:ext>
            </a:extLst>
          </p:cNvPr>
          <p:cNvSpPr/>
          <p:nvPr/>
        </p:nvSpPr>
        <p:spPr>
          <a:xfrm>
            <a:off x="1171183" y="183475"/>
            <a:ext cx="9849633" cy="5552162"/>
          </a:xfrm>
          <a:prstGeom prst="ellipse">
            <a:avLst/>
          </a:prstGeom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955D99-8B4C-514D-8929-D4C079FC9A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THE WAY WE WALK</a:t>
            </a:r>
            <a:b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en-AT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  </a:t>
            </a:r>
            <a:b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Google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BA5C3-4C71-2D47-83D7-C6AA234641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90968"/>
            <a:ext cx="9144000" cy="1655762"/>
          </a:xfrm>
        </p:spPr>
        <p:txBody>
          <a:bodyPr>
            <a:normAutofit/>
          </a:bodyPr>
          <a:lstStyle/>
          <a:p>
            <a:r>
              <a:rPr lang="en-AT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Revolutionizing Health Care</a:t>
            </a:r>
          </a:p>
        </p:txBody>
      </p:sp>
    </p:spTree>
    <p:extLst>
      <p:ext uri="{BB962C8B-B14F-4D97-AF65-F5344CB8AC3E}">
        <p14:creationId xmlns:p14="http://schemas.microsoft.com/office/powerpoint/2010/main" val="4016811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Explaining the Mechanism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pic>
        <p:nvPicPr>
          <p:cNvPr id="3" name="Picture 2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7AA74DC-19E6-DC47-9C79-918BBCAE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403" y="714653"/>
            <a:ext cx="7990438" cy="49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3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Ethical Issues and Questionmarks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Moral Aspects Related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8" y="1878904"/>
            <a:ext cx="9206631" cy="3854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Medicine slipping into Corporate hands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Liability of Outcome if something goes wrong - Machine or Doctor?</a:t>
            </a: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“Anytime you talk about machine learning in medicine, the knee-jerk reaction is to worry that 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doctors are being replaced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. But this is not going to replace doctors. In fact it’s going 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to increase the flow of patients 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with real disease who need real treatments,”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 </a:t>
            </a: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	- </a:t>
            </a:r>
            <a:r>
              <a:rPr lang="en-GB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Dr.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 Ehsan </a:t>
            </a:r>
            <a:r>
              <a:rPr lang="en-GB" dirty="0" err="1">
                <a:solidFill>
                  <a:schemeClr val="bg1"/>
                </a:solidFill>
                <a:latin typeface="Century Gothic" panose="020B0502020202020204" pitchFamily="34" charset="0"/>
              </a:rPr>
              <a:t>Rahimy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, MD, a Google Brain consultant and vitreoretinal 	subspecial­ist in practice at the Palo Alto Medical Foundation. </a:t>
            </a:r>
          </a:p>
        </p:txBody>
      </p:sp>
    </p:spTree>
    <p:extLst>
      <p:ext uri="{BB962C8B-B14F-4D97-AF65-F5344CB8AC3E}">
        <p14:creationId xmlns:p14="http://schemas.microsoft.com/office/powerpoint/2010/main" val="667162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013DB8E-A472-A043-83BF-265183071870}"/>
              </a:ext>
            </a:extLst>
          </p:cNvPr>
          <p:cNvSpPr/>
          <p:nvPr/>
        </p:nvSpPr>
        <p:spPr>
          <a:xfrm>
            <a:off x="2187879" y="1650304"/>
            <a:ext cx="7816241" cy="3557392"/>
          </a:xfrm>
          <a:prstGeom prst="ellipse">
            <a:avLst/>
          </a:prstGeom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00BE6-29B5-4348-9757-227C2D9AF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4654"/>
            <a:ext cx="10515600" cy="1325563"/>
          </a:xfrm>
        </p:spPr>
        <p:txBody>
          <a:bodyPr/>
          <a:lstStyle/>
          <a:p>
            <a:pPr algn="ctr"/>
            <a:r>
              <a:rPr lang="en-AT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br>
              <a:rPr lang="en-AT" b="1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en-AT" b="1" dirty="0">
                <a:solidFill>
                  <a:schemeClr val="bg1"/>
                </a:solidFill>
                <a:latin typeface="Century Gothic" panose="020B0502020202020204" pitchFamily="34" charset="0"/>
              </a:rPr>
              <a:t>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526605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Sources &amp; Credits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Google’s AI can see though your eyes what doctors can’t: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</a:t>
            </a:r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Google DeepMind might have just solved the “Black Box” problem in medical AI: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</a:t>
            </a:r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Deep Learning in Ophthalmology —How Google Did It: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</a:t>
            </a:r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Using soft attention saliency maps for vision neural nets prediction interpretation: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</a:t>
            </a:r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Attention in Neural Networks: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</a:t>
            </a:r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Attention Neural Networks: </a:t>
            </a:r>
            <a:r>
              <a:rPr lang="en-GB" dirty="0">
                <a:solidFill>
                  <a:srgbClr val="7030A0"/>
                </a:solidFill>
                <a:latin typeface="Century Gothic" panose="020B0502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</a:t>
            </a:r>
            <a:endParaRPr lang="en-AT" dirty="0">
              <a:solidFill>
                <a:srgbClr val="7030A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62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About the Article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8" y="1878904"/>
            <a:ext cx="3457184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Article from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T" sz="5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AI could detect gender by looking at the Iris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T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Human Ophthanologists 50:50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T" sz="5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Google’s AI: 97% AUC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5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Capable of diagnosing 50 ophthalmic conditions from 3D retinal OCT scans</a:t>
            </a:r>
            <a:endParaRPr lang="en-AT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 descr="A picture containing bird&#10;&#10;Description automatically generated">
            <a:extLst>
              <a:ext uri="{FF2B5EF4-FFF2-40B4-BE49-F238E27FC236}">
                <a16:creationId xmlns:a16="http://schemas.microsoft.com/office/drawing/2014/main" id="{9D188A81-380C-CE40-89E7-CC675AA0E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289" y="1788949"/>
            <a:ext cx="5631356" cy="406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78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About the Article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8" y="1878904"/>
            <a:ext cx="548431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Generated ”Attention Maps” – humans couldn’t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T" sz="5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71% 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 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vessels;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78% 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 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optic disc,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50% of the maps also highlighted non-specific features. </a:t>
            </a:r>
            <a:endParaRPr lang="en-AT" sz="8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5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In other words, the neural network was looking at 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a bit of everything 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but 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nothing in particular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…</a:t>
            </a: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Until this day – we </a:t>
            </a:r>
            <a:r>
              <a:rPr lang="en-GB" b="1" i="1" u="sng" dirty="0">
                <a:solidFill>
                  <a:schemeClr val="bg1"/>
                </a:solidFill>
                <a:latin typeface="Century Gothic" panose="020B0502020202020204" pitchFamily="34" charset="0"/>
              </a:rPr>
              <a:t>didn’t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 even know that there </a:t>
            </a:r>
            <a:r>
              <a:rPr lang="en-GB" b="1" i="1" u="sng" dirty="0">
                <a:solidFill>
                  <a:schemeClr val="bg1"/>
                </a:solidFill>
                <a:latin typeface="Century Gothic" panose="020B0502020202020204" pitchFamily="34" charset="0"/>
              </a:rPr>
              <a:t>was a difference </a:t>
            </a:r>
            <a:r>
              <a:rPr lang="en-GB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in male and female eyes</a:t>
            </a:r>
            <a:endParaRPr lang="en-AT" b="1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 descr="A picture containing device&#10;&#10;Description automatically generated">
            <a:extLst>
              <a:ext uri="{FF2B5EF4-FFF2-40B4-BE49-F238E27FC236}">
                <a16:creationId xmlns:a16="http://schemas.microsoft.com/office/drawing/2014/main" id="{09FFB83F-789F-D944-916E-EB66DD138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718" y="1764904"/>
            <a:ext cx="3457184" cy="38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6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Context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Behind the AI - Google’s DeepMind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7" y="1878904"/>
            <a:ext cx="8461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F</a:t>
            </a: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ounded in 2010, acquired by Google in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dirty="0">
                <a:solidFill>
                  <a:schemeClr val="bg1"/>
                </a:solidFill>
                <a:latin typeface="Century Gothic" panose="020B0502020202020204" pitchFamily="34" charset="0"/>
              </a:rPr>
              <a:t>Focus on value creation through AI, especially Neural Networks</a:t>
            </a:r>
          </a:p>
        </p:txBody>
      </p:sp>
      <p:pic>
        <p:nvPicPr>
          <p:cNvPr id="10" name="Picture 9" descr="A picture containing bottle, sitting, table, glass&#10;&#10;Description automatically generated">
            <a:extLst>
              <a:ext uri="{FF2B5EF4-FFF2-40B4-BE49-F238E27FC236}">
                <a16:creationId xmlns:a16="http://schemas.microsoft.com/office/drawing/2014/main" id="{4D7AA97B-A430-3540-926B-0019BC37D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733" y="2861252"/>
            <a:ext cx="8461332" cy="322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9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Details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Solving the Black Box 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8" y="1878904"/>
            <a:ext cx="893105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… has been one of the biggest barriers to the integration of AI technologies in healthcare 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 using </a:t>
            </a:r>
            <a:r>
              <a:rPr lang="en-GB" i="1" u="sng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TWO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 separate Neural Network instead of training only one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1) Segmentation	</a:t>
            </a:r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Translates raw OCT scans into tissue maps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trained using 877 clinical OCT scans, 128 slices each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only 3 were manually classified 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</a:t>
            </a:r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 mimics the clinical decision process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			 helps gain insight into the AI’s decision process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  <a:sym typeface="Wingdings" pitchFamily="2" charset="2"/>
              </a:rPr>
              <a:t>			learns</a:t>
            </a:r>
            <a:endParaRPr lang="en-GB" sz="1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			</a:t>
            </a:r>
          </a:p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2) Classification		</a:t>
            </a:r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Translates scanned slices into a diagnosis and referral pathway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Interprets and prioritizes results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urgent, semi-urgent, routine and observation-only</a:t>
            </a:r>
          </a:p>
          <a:p>
            <a:r>
              <a:rPr lang="en-GB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			</a:t>
            </a:r>
            <a:endParaRPr lang="en-AT" sz="1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85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Details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Solving the Black Box Problem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FDE281-2FA9-1A49-ABD2-2B3B36CD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210" y="1707716"/>
            <a:ext cx="6676962" cy="422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183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Explaining the Mechanism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The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362B0-90FE-BE4A-8CBF-C57E92D3B708}"/>
              </a:ext>
            </a:extLst>
          </p:cNvPr>
          <p:cNvSpPr txBox="1"/>
          <p:nvPr/>
        </p:nvSpPr>
        <p:spPr>
          <a:xfrm>
            <a:off x="2054268" y="1878904"/>
            <a:ext cx="92066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Convolutional Neural Network &amp; Recurrent Neural Network</a:t>
            </a: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A deep-learning technique called </a:t>
            </a:r>
            <a:r>
              <a:rPr lang="en-GB" i="1" dirty="0">
                <a:solidFill>
                  <a:schemeClr val="bg1"/>
                </a:solidFill>
                <a:latin typeface="Century Gothic" panose="020B0502020202020204" pitchFamily="34" charset="0"/>
              </a:rPr>
              <a:t>soft attention</a:t>
            </a:r>
          </a:p>
          <a:p>
            <a:pPr marL="285750" indent="-285750">
              <a:buFont typeface="Wingdings" pitchFamily="2" charset="2"/>
              <a:buChar char="à"/>
            </a:pPr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en-GB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6CFE138-7AF0-9C48-867C-31A6D3019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509" y="3337751"/>
            <a:ext cx="3962400" cy="2235200"/>
          </a:xfrm>
          <a:prstGeom prst="rect">
            <a:avLst/>
          </a:prstGeom>
        </p:spPr>
      </p:pic>
      <p:pic>
        <p:nvPicPr>
          <p:cNvPr id="9" name="Picture 8" descr="A picture containing indoor, computer, monitor, sitting&#10;&#10;Description automatically generated">
            <a:extLst>
              <a:ext uri="{FF2B5EF4-FFF2-40B4-BE49-F238E27FC236}">
                <a16:creationId xmlns:a16="http://schemas.microsoft.com/office/drawing/2014/main" id="{E3A40380-31C3-1342-9C10-BE14598FF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162" y="2354024"/>
            <a:ext cx="35560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29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Explaining the Mechanism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The Model</a:t>
            </a:r>
          </a:p>
        </p:txBody>
      </p:sp>
      <p:pic>
        <p:nvPicPr>
          <p:cNvPr id="3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6CFE138-7AF0-9C48-867C-31A6D3019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566" y="1858029"/>
            <a:ext cx="6978041" cy="393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55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072BBA-F189-4843-8F1F-C03B1663E8D3}"/>
              </a:ext>
            </a:extLst>
          </p:cNvPr>
          <p:cNvSpPr/>
          <p:nvPr/>
        </p:nvSpPr>
        <p:spPr>
          <a:xfrm>
            <a:off x="438411" y="463463"/>
            <a:ext cx="776614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T" dirty="0">
                <a:latin typeface="Century Gothic" panose="020B0502020202020204" pitchFamily="34" charset="0"/>
              </a:rPr>
              <a:t>Explaining the Mechanism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E7DE1-5490-634E-B193-C1E217170ED3}"/>
              </a:ext>
            </a:extLst>
          </p:cNvPr>
          <p:cNvSpPr/>
          <p:nvPr/>
        </p:nvSpPr>
        <p:spPr>
          <a:xfrm>
            <a:off x="1480159" y="463462"/>
            <a:ext cx="10273430" cy="58246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2D39E-0AB2-8243-AB9E-FFC665DC085A}"/>
              </a:ext>
            </a:extLst>
          </p:cNvPr>
          <p:cNvSpPr/>
          <p:nvPr/>
        </p:nvSpPr>
        <p:spPr>
          <a:xfrm rot="5400000">
            <a:off x="6279717" y="-3557392"/>
            <a:ext cx="776614" cy="94362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r>
              <a:rPr lang="en-AT" sz="2000" dirty="0">
                <a:latin typeface="Century Gothic" panose="020B0502020202020204" pitchFamily="34" charset="0"/>
              </a:rPr>
              <a:t>	The Model</a:t>
            </a:r>
          </a:p>
        </p:txBody>
      </p:sp>
      <p:pic>
        <p:nvPicPr>
          <p:cNvPr id="9" name="Picture 8" descr="A picture containing indoor, computer, monitor, sitting&#10;&#10;Description automatically generated">
            <a:extLst>
              <a:ext uri="{FF2B5EF4-FFF2-40B4-BE49-F238E27FC236}">
                <a16:creationId xmlns:a16="http://schemas.microsoft.com/office/drawing/2014/main" id="{E3A40380-31C3-1342-9C10-BE14598FF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657" y="1858029"/>
            <a:ext cx="4312433" cy="403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3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2092</TotalTime>
  <Words>493</Words>
  <Application>Microsoft Macintosh PowerPoint</Application>
  <PresentationFormat>Widescreen</PresentationFormat>
  <Paragraphs>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Wingdings</vt:lpstr>
      <vt:lpstr>Office Theme</vt:lpstr>
      <vt:lpstr>THE WAY WE WALK    Google 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Attention!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AI</dc:title>
  <dc:creator>Zauner, Victoria</dc:creator>
  <cp:lastModifiedBy>Zauner, Victoria</cp:lastModifiedBy>
  <cp:revision>19</cp:revision>
  <dcterms:created xsi:type="dcterms:W3CDTF">2020-05-19T20:29:18Z</dcterms:created>
  <dcterms:modified xsi:type="dcterms:W3CDTF">2020-05-21T07:21:28Z</dcterms:modified>
</cp:coreProperties>
</file>

<file path=docProps/thumbnail.jpeg>
</file>